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58" r:id="rId3"/>
    <p:sldId id="275" r:id="rId4"/>
    <p:sldId id="267" r:id="rId5"/>
    <p:sldId id="283" r:id="rId6"/>
    <p:sldId id="276" r:id="rId7"/>
    <p:sldId id="278" r:id="rId8"/>
    <p:sldId id="279" r:id="rId9"/>
    <p:sldId id="281" r:id="rId10"/>
    <p:sldId id="280" r:id="rId11"/>
    <p:sldId id="282" r:id="rId12"/>
    <p:sldId id="284" r:id="rId13"/>
    <p:sldId id="273" r:id="rId14"/>
    <p:sldId id="274" r:id="rId15"/>
    <p:sldId id="263" r:id="rId16"/>
    <p:sldId id="262" r:id="rId17"/>
    <p:sldId id="26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승환" initials="권" lastIdx="1" clrIdx="0">
    <p:extLst>
      <p:ext uri="{19B8F6BF-5375-455C-9EA6-DF929625EA0E}">
        <p15:presenceInfo xmlns:p15="http://schemas.microsoft.com/office/powerpoint/2012/main" userId="S::Stegen0318@office.kw.ac.kr::e814697c-2e3b-4582-9d5e-096de09701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63"/>
    <a:srgbClr val="FF7876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00" autoAdjust="0"/>
    <p:restoredTop sz="94660"/>
  </p:normalViewPr>
  <p:slideViewPr>
    <p:cSldViewPr snapToGrid="0">
      <p:cViewPr>
        <p:scale>
          <a:sx n="100" d="100"/>
          <a:sy n="100" d="100"/>
        </p:scale>
        <p:origin x="111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C0796-E038-49CE-891E-0F0B0A58791C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085D8-0445-47B4-9BB6-E192A38EC9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016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C7E3-7014-490B-AE92-B19025BD8B8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593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B2BE-5513-499D-8C96-6AA4254D89E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570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820F7-86F2-4EFA-8A6D-000FBAAFC6C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9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92BC6-E8B6-4E93-819D-B4FE974E707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716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C9E9C-F2F4-4FB5-A6E6-6ED965ED917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84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0FC00-B1EA-4220-949B-22E9399A719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5B184-E9BC-43F6-BD65-C11173D4563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362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1D5D9-89A4-45F5-9A1A-97E330AA754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93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ECDC3-5B7B-49CB-A764-2DC43E691EC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552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99239-97EF-414E-8CE4-FCEA822DAEC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10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0CDA-4045-48F4-BAF1-2C559A20A62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0D40E-1CB1-4D43-97F3-FF0E2D21AF7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45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spanner/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microsoft.com/office/2007/relationships/hdphoto" Target="../media/hdphoto5.wdp"/><Relationship Id="rId2" Type="http://schemas.openxmlformats.org/officeDocument/2006/relationships/image" Target="../media/image4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0837006-087C-4B5F-AA21-ADC713C61D67}"/>
              </a:ext>
            </a:extLst>
          </p:cNvPr>
          <p:cNvCxnSpPr>
            <a:cxnSpLocks/>
          </p:cNvCxnSpPr>
          <p:nvPr/>
        </p:nvCxnSpPr>
        <p:spPr>
          <a:xfrm>
            <a:off x="7214274" y="5272080"/>
            <a:ext cx="463602" cy="2656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7214274" y="5017152"/>
            <a:ext cx="463602" cy="2656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268293" y="1495048"/>
            <a:ext cx="5655414" cy="301185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</a:t>
            </a:r>
            <a:r>
              <a:rPr lang="ko-KR" altLang="en-US" sz="48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조</a:t>
            </a:r>
            <a:endParaRPr lang="en-US" altLang="ko-KR" sz="4800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ko-KR" altLang="en-US" sz="4800" b="1" kern="0" dirty="0" err="1">
                <a:ln w="3175">
                  <a:noFill/>
                </a:ln>
                <a:solidFill>
                  <a:srgbClr val="3B383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공설입</a:t>
            </a:r>
            <a:r>
              <a:rPr lang="ko-KR" altLang="en-US" sz="4800" b="1" kern="0" dirty="0">
                <a:ln w="3175">
                  <a:noFill/>
                </a:ln>
                <a:solidFill>
                  <a:srgbClr val="3B383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중간</a:t>
            </a:r>
            <a:r>
              <a:rPr lang="ko-KR" altLang="en-US" sz="48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발표</a:t>
            </a:r>
            <a:endParaRPr lang="en-US" altLang="ko-KR" sz="48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en-US" altLang="ko-KR" sz="10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3C5BBAD-5EEA-42FB-AC7C-A2F61E2A5FB0}"/>
              </a:ext>
            </a:extLst>
          </p:cNvPr>
          <p:cNvCxnSpPr>
            <a:cxnSpLocks/>
          </p:cNvCxnSpPr>
          <p:nvPr/>
        </p:nvCxnSpPr>
        <p:spPr>
          <a:xfrm>
            <a:off x="5478986" y="2729267"/>
            <a:ext cx="1209197" cy="1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16049166">
            <a:off x="5921000" y="846557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3478976" y="4801497"/>
            <a:ext cx="52340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소프트웨어학부 </a:t>
            </a:r>
            <a:r>
              <a:rPr lang="en-US" altLang="ko-KR" sz="16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2020203025 </a:t>
            </a:r>
            <a:r>
              <a:rPr lang="ko-KR" altLang="en-US" sz="16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권승환</a:t>
            </a:r>
            <a:endParaRPr lang="en-US" altLang="ko-KR" sz="1600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</a:endParaRPr>
          </a:p>
          <a:p>
            <a:pPr algn="ctr"/>
            <a:r>
              <a:rPr lang="ko-KR" altLang="en-US" sz="16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소프트웨어학부 </a:t>
            </a:r>
            <a:r>
              <a:rPr lang="en-US" altLang="ko-KR" sz="16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2020203063 </a:t>
            </a:r>
            <a:r>
              <a:rPr lang="ko-KR" altLang="en-US" sz="16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강현구</a:t>
            </a:r>
            <a:endParaRPr lang="en-US" altLang="ko-KR" sz="1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433225-D421-4ED5-AF96-891C74A8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1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88574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44138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994978" y="1501295"/>
            <a:ext cx="4892016" cy="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865126" y="957414"/>
            <a:ext cx="5230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현재까지의 진행 상황</a:t>
            </a:r>
            <a:endParaRPr lang="ko-KR" altLang="en-US" sz="2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10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8B5A07-AA31-4B70-8897-EAF4FB6B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393" y="1714374"/>
            <a:ext cx="4676044" cy="419365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235D05E-B9BD-4F73-92D9-3875A06D5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50" y="2241198"/>
            <a:ext cx="1900571" cy="3253331"/>
          </a:xfrm>
          <a:prstGeom prst="rect">
            <a:avLst/>
          </a:prstGeom>
        </p:spPr>
      </p:pic>
      <p:pic>
        <p:nvPicPr>
          <p:cNvPr id="26" name="그림 25" descr="물, 실외, 하늘, 다리이(가) 표시된 사진&#10;&#10;자동 생성된 설명">
            <a:extLst>
              <a:ext uri="{FF2B5EF4-FFF2-40B4-BE49-F238E27FC236}">
                <a16:creationId xmlns:a16="http://schemas.microsoft.com/office/drawing/2014/main" id="{B30CFAAE-3DD6-470B-8F82-11BC173EB4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85" y="4377698"/>
            <a:ext cx="2017300" cy="1345539"/>
          </a:xfrm>
          <a:prstGeom prst="rect">
            <a:avLst/>
          </a:prstGeom>
        </p:spPr>
      </p:pic>
      <p:pic>
        <p:nvPicPr>
          <p:cNvPr id="29" name="그림 28" descr="자연, 실외, 밤하늘이(가) 표시된 사진&#10;&#10;자동 생성된 설명">
            <a:extLst>
              <a:ext uri="{FF2B5EF4-FFF2-40B4-BE49-F238E27FC236}">
                <a16:creationId xmlns:a16="http://schemas.microsoft.com/office/drawing/2014/main" id="{C21AB236-13A1-4D28-9692-F3E7BFB123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732" y="3372563"/>
            <a:ext cx="2646873" cy="1126124"/>
          </a:xfrm>
          <a:prstGeom prst="rect">
            <a:avLst/>
          </a:prstGeom>
        </p:spPr>
      </p:pic>
      <p:pic>
        <p:nvPicPr>
          <p:cNvPr id="23" name="그림 22" descr="실외, 어두운, 자연, 밤이(가) 표시된 사진&#10;&#10;자동 생성된 설명">
            <a:extLst>
              <a:ext uri="{FF2B5EF4-FFF2-40B4-BE49-F238E27FC236}">
                <a16:creationId xmlns:a16="http://schemas.microsoft.com/office/drawing/2014/main" id="{E4CC8FF0-A2C0-4D49-972C-6DC74BBB45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775" y="1999704"/>
            <a:ext cx="2332786" cy="1555191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EDD22E9-1A5A-4CEC-BFC2-97E6E355770D}"/>
              </a:ext>
            </a:extLst>
          </p:cNvPr>
          <p:cNvSpPr/>
          <p:nvPr/>
        </p:nvSpPr>
        <p:spPr>
          <a:xfrm>
            <a:off x="5504686" y="3565464"/>
            <a:ext cx="809625" cy="362543"/>
          </a:xfrm>
          <a:prstGeom prst="rightArrow">
            <a:avLst/>
          </a:prstGeom>
          <a:solidFill>
            <a:srgbClr val="FFD8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244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44138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994978" y="1501295"/>
            <a:ext cx="4892016" cy="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865126" y="957414"/>
            <a:ext cx="5230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현재까지의 진행 상황</a:t>
            </a:r>
            <a:endParaRPr lang="ko-KR" altLang="en-US" sz="2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11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3C0AEEC-206A-430E-9119-1E3355229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38" y="4577286"/>
            <a:ext cx="9913578" cy="79441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7373B4E-9060-4CD8-A4FF-EF3033367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496" y="2146277"/>
            <a:ext cx="4991100" cy="857250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AF33D81F-A380-4368-B6CB-27BAD856E64E}"/>
              </a:ext>
            </a:extLst>
          </p:cNvPr>
          <p:cNvSpPr/>
          <p:nvPr/>
        </p:nvSpPr>
        <p:spPr>
          <a:xfrm rot="5400000">
            <a:off x="5691187" y="3570585"/>
            <a:ext cx="809625" cy="362543"/>
          </a:xfrm>
          <a:prstGeom prst="rightArrow">
            <a:avLst/>
          </a:prstGeom>
          <a:solidFill>
            <a:srgbClr val="FFD8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5381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5429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1056766" y="1572041"/>
            <a:ext cx="3400934" cy="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876701" y="1026214"/>
            <a:ext cx="6515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변수</a:t>
            </a:r>
            <a:r>
              <a:rPr lang="en-US" altLang="ko-KR" sz="4000" b="1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수정사항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12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D402C3-546C-4076-94F8-DFDC255F4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41" y="2548879"/>
            <a:ext cx="3932979" cy="2228688"/>
          </a:xfrm>
          <a:prstGeom prst="rect">
            <a:avLst/>
          </a:prstGeom>
        </p:spPr>
      </p:pic>
      <p:pic>
        <p:nvPicPr>
          <p:cNvPr id="43" name="Picture 4" descr="UI 디자인 기본상식 - 안드로이드 OS">
            <a:extLst>
              <a:ext uri="{FF2B5EF4-FFF2-40B4-BE49-F238E27FC236}">
                <a16:creationId xmlns:a16="http://schemas.microsoft.com/office/drawing/2014/main" id="{896E78FD-46C3-491D-AFCD-7401A52C8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62" b="373"/>
          <a:stretch/>
        </p:blipFill>
        <p:spPr bwMode="auto">
          <a:xfrm>
            <a:off x="6480479" y="2413946"/>
            <a:ext cx="3878979" cy="256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966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5429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1056766" y="1572041"/>
            <a:ext cx="6162640" cy="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876701" y="1041265"/>
            <a:ext cx="6515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업데이트 된 예상 필요 자원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13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660E264-6F8E-4937-AC6E-2070BACF638C}"/>
              </a:ext>
            </a:extLst>
          </p:cNvPr>
          <p:cNvGrpSpPr/>
          <p:nvPr/>
        </p:nvGrpSpPr>
        <p:grpSpPr>
          <a:xfrm>
            <a:off x="929616" y="2552094"/>
            <a:ext cx="3932979" cy="2400047"/>
            <a:chOff x="841856" y="2061318"/>
            <a:chExt cx="3932979" cy="240004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AD402C3-546C-4076-94F8-DFDC255F4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856" y="2061318"/>
              <a:ext cx="3932979" cy="222868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7505AA5-D433-4B0A-BCF5-DC90148B225A}"/>
                </a:ext>
              </a:extLst>
            </p:cNvPr>
            <p:cNvSpPr txBox="1"/>
            <p:nvPr/>
          </p:nvSpPr>
          <p:spPr>
            <a:xfrm>
              <a:off x="1142167" y="4184366"/>
              <a:ext cx="33323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3B3838"/>
                  </a:solidFill>
                  <a:ea typeface="야놀자 야체 B" panose="02020603020101020101"/>
                </a:rPr>
                <a:t> </a:t>
              </a:r>
              <a:r>
                <a:rPr lang="en-US" altLang="ko-KR" sz="1200" b="1" dirty="0" err="1">
                  <a:solidFill>
                    <a:srgbClr val="3B3838"/>
                  </a:solidFill>
                  <a:ea typeface="야놀자 야체 B" panose="02020603020101020101"/>
                </a:rPr>
                <a:t>Openweather</a:t>
              </a:r>
              <a:r>
                <a:rPr lang="en-US" altLang="ko-KR" sz="1200" b="1" dirty="0">
                  <a:solidFill>
                    <a:srgbClr val="3B3838"/>
                  </a:solidFill>
                  <a:ea typeface="야놀자 야체 B" panose="02020603020101020101"/>
                </a:rPr>
                <a:t> </a:t>
              </a:r>
              <a:r>
                <a:rPr lang="en-US" altLang="ko-KR" sz="1200" b="1" dirty="0" err="1">
                  <a:solidFill>
                    <a:srgbClr val="3B3838"/>
                  </a:solidFill>
                  <a:ea typeface="야놀자 야체 B" panose="02020603020101020101"/>
                </a:rPr>
                <a:t>api</a:t>
              </a:r>
              <a:r>
                <a:rPr lang="en-US" altLang="ko-KR" sz="1200" b="1" dirty="0">
                  <a:solidFill>
                    <a:srgbClr val="3B3838"/>
                  </a:solidFill>
                  <a:ea typeface="야놀자 야체 B" panose="02020603020101020101"/>
                </a:rPr>
                <a:t> </a:t>
              </a:r>
              <a:r>
                <a:rPr lang="ko-KR" altLang="en-US" sz="1200" b="1" dirty="0">
                  <a:solidFill>
                    <a:srgbClr val="3B3838"/>
                  </a:solidFill>
                  <a:ea typeface="야놀자 야체 B" panose="02020603020101020101"/>
                </a:rPr>
                <a:t>유료버전</a:t>
              </a:r>
              <a:endParaRPr lang="en-US" altLang="ko-KR" sz="1200" b="1" dirty="0">
                <a:solidFill>
                  <a:srgbClr val="3B3838"/>
                </a:solidFill>
                <a:ea typeface="야놀자 야체 B" panose="02020603020101020101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9ACD252-248F-468A-B15E-AE02BF5465CF}"/>
              </a:ext>
            </a:extLst>
          </p:cNvPr>
          <p:cNvGrpSpPr/>
          <p:nvPr/>
        </p:nvGrpSpPr>
        <p:grpSpPr>
          <a:xfrm>
            <a:off x="4429822" y="2671458"/>
            <a:ext cx="3332355" cy="2280683"/>
            <a:chOff x="4059910" y="2187461"/>
            <a:chExt cx="3332355" cy="228068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C6D77BE-9B91-4890-93DD-AC17A5FFC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363" y="2187461"/>
              <a:ext cx="800100" cy="857250"/>
            </a:xfrm>
            <a:prstGeom prst="rect">
              <a:avLst/>
            </a:prstGeom>
          </p:spPr>
        </p:pic>
        <p:pic>
          <p:nvPicPr>
            <p:cNvPr id="27" name="그림 26" descr="텍스트, 클립아트, 표지판, 벡터그래픽이(가) 표시된 사진&#10;&#10;자동 생성된 설명">
              <a:extLst>
                <a:ext uri="{FF2B5EF4-FFF2-40B4-BE49-F238E27FC236}">
                  <a16:creationId xmlns:a16="http://schemas.microsoft.com/office/drawing/2014/main" id="{4426E16C-DBD7-420D-AE55-5E97EB5C9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5715" y="2193346"/>
              <a:ext cx="888781" cy="88878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4EBDEC9-9132-46A0-9880-EF3316863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398" y="3142096"/>
              <a:ext cx="951266" cy="95126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5EED4C4-F483-4126-A7E3-6F5CFEA78F2C}"/>
                </a:ext>
              </a:extLst>
            </p:cNvPr>
            <p:cNvSpPr txBox="1"/>
            <p:nvPr/>
          </p:nvSpPr>
          <p:spPr>
            <a:xfrm>
              <a:off x="4059910" y="4191145"/>
              <a:ext cx="33323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3B3838"/>
                  </a:solidFill>
                  <a:ea typeface="야놀자 야체 B" panose="02020603020101020101"/>
                </a:rPr>
                <a:t> 즐겨찾기 용 사이트 주소 및 로고</a:t>
              </a:r>
              <a:endParaRPr lang="en-US" altLang="ko-KR" sz="1200" b="1" dirty="0">
                <a:solidFill>
                  <a:srgbClr val="3B3838"/>
                </a:solidFill>
                <a:ea typeface="야놀자 야체 B" panose="02020603020101020101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588F86A-D603-4C00-9EE9-2925ADEEBD9D}"/>
              </a:ext>
            </a:extLst>
          </p:cNvPr>
          <p:cNvGrpSpPr/>
          <p:nvPr/>
        </p:nvGrpSpPr>
        <p:grpSpPr>
          <a:xfrm>
            <a:off x="7789880" y="3005135"/>
            <a:ext cx="3332355" cy="1947006"/>
            <a:chOff x="7628126" y="2510806"/>
            <a:chExt cx="3332355" cy="19470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705624-DCE7-4E41-B6A3-062387DC474C}"/>
                </a:ext>
              </a:extLst>
            </p:cNvPr>
            <p:cNvSpPr txBox="1"/>
            <p:nvPr/>
          </p:nvSpPr>
          <p:spPr>
            <a:xfrm>
              <a:off x="7628126" y="4180813"/>
              <a:ext cx="33323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3B3838"/>
                  </a:solidFill>
                  <a:ea typeface="야놀자 야체 B" panose="02020603020101020101"/>
                </a:rPr>
                <a:t>웹 호스팅 </a:t>
              </a:r>
              <a:r>
                <a:rPr lang="en-US" altLang="ko-KR" sz="1200" b="1" dirty="0">
                  <a:solidFill>
                    <a:srgbClr val="3B3838"/>
                  </a:solidFill>
                  <a:ea typeface="야놀자 야체 B" panose="02020603020101020101"/>
                </a:rPr>
                <a:t>(GitHub)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1271041-E27E-478E-9853-8C200C30C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04758" y="2510806"/>
              <a:ext cx="2779089" cy="1563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198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5429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1056766" y="1572041"/>
            <a:ext cx="6162640" cy="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876701" y="1041265"/>
            <a:ext cx="6515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업데이트 된 예상 필요 자원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14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61B64BB-FC7C-4644-A388-38653CFBDC72}"/>
              </a:ext>
            </a:extLst>
          </p:cNvPr>
          <p:cNvGrpSpPr/>
          <p:nvPr/>
        </p:nvGrpSpPr>
        <p:grpSpPr>
          <a:xfrm>
            <a:off x="2318019" y="2801563"/>
            <a:ext cx="3332355" cy="2352540"/>
            <a:chOff x="4097851" y="2169073"/>
            <a:chExt cx="3332355" cy="235254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3444BD-FD3F-48B4-BB2F-C451C5BCB2B8}"/>
                </a:ext>
              </a:extLst>
            </p:cNvPr>
            <p:cNvSpPr txBox="1"/>
            <p:nvPr/>
          </p:nvSpPr>
          <p:spPr>
            <a:xfrm>
              <a:off x="4097851" y="4244614"/>
              <a:ext cx="33323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3B3838"/>
                  </a:solidFill>
                  <a:ea typeface="야놀자 야체 B" panose="02020603020101020101"/>
                </a:rPr>
                <a:t>날씨와 시간에 따른 배경화면 </a:t>
              </a:r>
              <a:r>
                <a:rPr lang="en-US" altLang="ko-KR" sz="1200" b="1" dirty="0">
                  <a:solidFill>
                    <a:srgbClr val="3B3838"/>
                  </a:solidFill>
                  <a:ea typeface="야놀자 야체 B" panose="02020603020101020101"/>
                </a:rPr>
                <a:t>(No copyright)</a:t>
              </a:r>
            </a:p>
          </p:txBody>
        </p:sp>
        <p:pic>
          <p:nvPicPr>
            <p:cNvPr id="20" name="그림 19" descr="실외, 하늘, 산, 잔디이(가) 표시된 사진&#10;&#10;자동 생성된 설명">
              <a:extLst>
                <a:ext uri="{FF2B5EF4-FFF2-40B4-BE49-F238E27FC236}">
                  <a16:creationId xmlns:a16="http://schemas.microsoft.com/office/drawing/2014/main" id="{50979748-EA48-4035-8789-C217AE3FF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6708" y="2169073"/>
              <a:ext cx="2894643" cy="1929762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71936FE-FB34-4A7D-97C1-B2C5B1F7A175}"/>
              </a:ext>
            </a:extLst>
          </p:cNvPr>
          <p:cNvGrpSpPr/>
          <p:nvPr/>
        </p:nvGrpSpPr>
        <p:grpSpPr>
          <a:xfrm>
            <a:off x="6858382" y="2389164"/>
            <a:ext cx="3332355" cy="3287811"/>
            <a:chOff x="7052616" y="2005293"/>
            <a:chExt cx="3332355" cy="3287811"/>
          </a:xfrm>
        </p:grpSpPr>
        <p:pic>
          <p:nvPicPr>
            <p:cNvPr id="6" name="Picture 4" descr="UI 디자인 기본상식 - 안드로이드 OS">
              <a:extLst>
                <a:ext uri="{FF2B5EF4-FFF2-40B4-BE49-F238E27FC236}">
                  <a16:creationId xmlns:a16="http://schemas.microsoft.com/office/drawing/2014/main" id="{1069D5D7-5289-49C4-821E-35B93C7858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617"/>
            <a:stretch/>
          </p:blipFill>
          <p:spPr bwMode="auto">
            <a:xfrm>
              <a:off x="7599056" y="2005293"/>
              <a:ext cx="2176933" cy="2938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3DDF8A-201C-4237-A862-01840C5A34E6}"/>
                </a:ext>
              </a:extLst>
            </p:cNvPr>
            <p:cNvSpPr txBox="1"/>
            <p:nvPr/>
          </p:nvSpPr>
          <p:spPr>
            <a:xfrm>
              <a:off x="7052616" y="5016105"/>
              <a:ext cx="33323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3B3838"/>
                  </a:solidFill>
                  <a:ea typeface="야놀자 야체 B" panose="02020603020101020101"/>
                </a:rPr>
                <a:t>UI(</a:t>
              </a:r>
              <a:r>
                <a:rPr lang="ko-KR" altLang="en-US" sz="1200" b="1" dirty="0">
                  <a:solidFill>
                    <a:srgbClr val="3B3838"/>
                  </a:solidFill>
                  <a:ea typeface="야놀자 야체 B" panose="02020603020101020101"/>
                </a:rPr>
                <a:t>사용자 인터페이스</a:t>
              </a:r>
              <a:r>
                <a:rPr lang="en-US" altLang="ko-KR" sz="1200" b="1" dirty="0">
                  <a:solidFill>
                    <a:srgbClr val="3B3838"/>
                  </a:solidFill>
                  <a:ea typeface="야놀자 야체 B" panose="02020603020101020101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8233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13548" y="811619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982847" y="1608424"/>
            <a:ext cx="6829956" cy="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876701" y="1051778"/>
            <a:ext cx="704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최종 발표까지 추진 일정 계획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15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8CBD96-6CBC-4E3C-8848-1901A20440F1}"/>
              </a:ext>
            </a:extLst>
          </p:cNvPr>
          <p:cNvGrpSpPr/>
          <p:nvPr/>
        </p:nvGrpSpPr>
        <p:grpSpPr>
          <a:xfrm>
            <a:off x="1018746" y="2162495"/>
            <a:ext cx="1348883" cy="553998"/>
            <a:chOff x="4237652" y="5252224"/>
            <a:chExt cx="1348883" cy="553998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8D24C0C-2DAD-4868-9304-83985B899D9C}"/>
                </a:ext>
              </a:extLst>
            </p:cNvPr>
            <p:cNvCxnSpPr>
              <a:cxnSpLocks/>
            </p:cNvCxnSpPr>
            <p:nvPr/>
          </p:nvCxnSpPr>
          <p:spPr>
            <a:xfrm>
              <a:off x="4612048" y="5659531"/>
              <a:ext cx="600090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5CC121-4A85-4A9D-86D9-238F85C8689B}"/>
                </a:ext>
              </a:extLst>
            </p:cNvPr>
            <p:cNvSpPr txBox="1"/>
            <p:nvPr/>
          </p:nvSpPr>
          <p:spPr>
            <a:xfrm>
              <a:off x="4237652" y="5252224"/>
              <a:ext cx="134888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rgbClr val="3B3838"/>
                  </a:solidFill>
                  <a:ea typeface="야놀자 야체 B" panose="02020603020101020101"/>
                </a:rPr>
                <a:t>11</a:t>
              </a:r>
              <a:r>
                <a:rPr lang="ko-KR" altLang="en-US" sz="3000" b="1" dirty="0">
                  <a:solidFill>
                    <a:srgbClr val="3B3838"/>
                  </a:solidFill>
                  <a:ea typeface="야놀자 야체 B" panose="02020603020101020101"/>
                </a:rPr>
                <a:t>월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4117C13-49BD-4340-B293-493DABD18FC0}"/>
              </a:ext>
            </a:extLst>
          </p:cNvPr>
          <p:cNvSpPr txBox="1"/>
          <p:nvPr/>
        </p:nvSpPr>
        <p:spPr>
          <a:xfrm>
            <a:off x="1198425" y="2991934"/>
            <a:ext cx="3332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3B3838"/>
                </a:solidFill>
                <a:ea typeface="야놀자 야체 B" panose="02020603020101020101"/>
              </a:rPr>
              <a:t>함수 적용 및 디버깅</a:t>
            </a:r>
            <a:r>
              <a:rPr lang="en-US" altLang="ko-KR" sz="1400" b="1" dirty="0">
                <a:solidFill>
                  <a:srgbClr val="3B3838"/>
                </a:solidFill>
                <a:ea typeface="야놀자 야체 B" panose="02020603020101020101"/>
              </a:rPr>
              <a:t>(2/3</a:t>
            </a:r>
            <a:r>
              <a:rPr lang="ko-KR" altLang="en-US" sz="1400" b="1" dirty="0">
                <a:solidFill>
                  <a:srgbClr val="3B3838"/>
                </a:solidFill>
                <a:ea typeface="야놀자 야체 B" panose="02020603020101020101"/>
              </a:rPr>
              <a:t>진행완료</a:t>
            </a:r>
            <a:r>
              <a:rPr lang="en-US" altLang="ko-KR" sz="1400" b="1" dirty="0">
                <a:solidFill>
                  <a:srgbClr val="3B3838"/>
                </a:solidFill>
                <a:ea typeface="야놀자 야체 B" panose="02020603020101020101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92E806-892C-44C2-A1D4-8E341935E528}"/>
              </a:ext>
            </a:extLst>
          </p:cNvPr>
          <p:cNvSpPr txBox="1"/>
          <p:nvPr/>
        </p:nvSpPr>
        <p:spPr>
          <a:xfrm>
            <a:off x="1052951" y="3527186"/>
            <a:ext cx="3332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3B3838"/>
                </a:solidFill>
                <a:ea typeface="야놀자 야체 B" panose="02020603020101020101"/>
              </a:rPr>
              <a:t>Spanner Ver 2 </a:t>
            </a:r>
            <a:r>
              <a:rPr lang="ko-KR" altLang="en-US" sz="1400" b="1" dirty="0">
                <a:solidFill>
                  <a:srgbClr val="3B3838"/>
                </a:solidFill>
                <a:ea typeface="야놀자 야체 B" panose="02020603020101020101"/>
              </a:rPr>
              <a:t>개발</a:t>
            </a:r>
            <a:r>
              <a:rPr lang="en-US" altLang="ko-KR" sz="1400" b="1" dirty="0">
                <a:solidFill>
                  <a:srgbClr val="3B3838"/>
                </a:solidFill>
                <a:ea typeface="야놀자 야체 B" panose="02020603020101020101"/>
              </a:rPr>
              <a:t>(</a:t>
            </a:r>
            <a:r>
              <a:rPr lang="ko-KR" altLang="en-US" sz="1400" b="1" dirty="0">
                <a:solidFill>
                  <a:srgbClr val="3B3838"/>
                </a:solidFill>
                <a:ea typeface="야놀자 야체 B" panose="02020603020101020101"/>
              </a:rPr>
              <a:t>달력형식</a:t>
            </a:r>
            <a:r>
              <a:rPr lang="en-US" altLang="ko-KR" sz="1400" b="1" dirty="0">
                <a:solidFill>
                  <a:srgbClr val="3B3838"/>
                </a:solidFill>
                <a:ea typeface="야놀자 야체 B" panose="02020603020101020101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83605-2E7D-4351-BC63-2B73D9F6B66F}"/>
              </a:ext>
            </a:extLst>
          </p:cNvPr>
          <p:cNvSpPr txBox="1"/>
          <p:nvPr/>
        </p:nvSpPr>
        <p:spPr>
          <a:xfrm>
            <a:off x="924201" y="4101289"/>
            <a:ext cx="3332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3B3838"/>
                </a:solidFill>
                <a:ea typeface="야놀자 야체 B" panose="02020603020101020101"/>
              </a:rPr>
              <a:t>자체 개선점 조사 및 피드백</a:t>
            </a:r>
            <a:endParaRPr lang="en-US" altLang="ko-KR" sz="14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979630-6C86-4C7F-80A7-057B25F7CA8B}"/>
              </a:ext>
            </a:extLst>
          </p:cNvPr>
          <p:cNvSpPr txBox="1"/>
          <p:nvPr/>
        </p:nvSpPr>
        <p:spPr>
          <a:xfrm>
            <a:off x="1162526" y="4640598"/>
            <a:ext cx="4468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3B3838"/>
                </a:solidFill>
                <a:ea typeface="야놀자 야체 B" panose="02020603020101020101"/>
              </a:rPr>
              <a:t>OBT </a:t>
            </a:r>
            <a:r>
              <a:rPr lang="ko-KR" altLang="en-US" sz="1400" b="1" dirty="0">
                <a:solidFill>
                  <a:srgbClr val="3B3838"/>
                </a:solidFill>
                <a:ea typeface="야놀자 야체 B" panose="02020603020101020101"/>
              </a:rPr>
              <a:t>후 </a:t>
            </a:r>
            <a:r>
              <a:rPr lang="ko-KR" altLang="en-US" sz="1400" b="1" dirty="0" err="1">
                <a:solidFill>
                  <a:srgbClr val="3B3838"/>
                </a:solidFill>
                <a:ea typeface="야놀자 야체 B" panose="02020603020101020101"/>
              </a:rPr>
              <a:t>반영점</a:t>
            </a:r>
            <a:r>
              <a:rPr lang="ko-KR" altLang="en-US" sz="1400" b="1" dirty="0">
                <a:solidFill>
                  <a:srgbClr val="3B3838"/>
                </a:solidFill>
                <a:ea typeface="야놀자 야체 B" panose="02020603020101020101"/>
              </a:rPr>
              <a:t> 개선 및 개발 완성</a:t>
            </a:r>
            <a:r>
              <a:rPr lang="en-US" altLang="ko-KR" sz="1400" b="1" dirty="0">
                <a:solidFill>
                  <a:srgbClr val="3B3838"/>
                </a:solidFill>
                <a:ea typeface="야놀자 야체 B" panose="02020603020101020101"/>
              </a:rPr>
              <a:t>(GitHub </a:t>
            </a:r>
            <a:r>
              <a:rPr lang="ko-KR" altLang="en-US" sz="1400" b="1" dirty="0">
                <a:solidFill>
                  <a:srgbClr val="3B3838"/>
                </a:solidFill>
                <a:ea typeface="야놀자 야체 B" panose="02020603020101020101"/>
              </a:rPr>
              <a:t>사용</a:t>
            </a:r>
            <a:r>
              <a:rPr lang="en-US" altLang="ko-KR" sz="1400" b="1" dirty="0">
                <a:solidFill>
                  <a:srgbClr val="3B3838"/>
                </a:solidFill>
                <a:ea typeface="야놀자 야체 B" panose="02020603020101020101"/>
              </a:rPr>
              <a:t>)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2652799-0BB0-4A45-8DE9-AB85AF5C45A8}"/>
              </a:ext>
            </a:extLst>
          </p:cNvPr>
          <p:cNvGrpSpPr/>
          <p:nvPr/>
        </p:nvGrpSpPr>
        <p:grpSpPr>
          <a:xfrm>
            <a:off x="6176121" y="2078599"/>
            <a:ext cx="4625846" cy="3900211"/>
            <a:chOff x="6176121" y="2078599"/>
            <a:chExt cx="4625846" cy="3900211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18924023-9468-4125-BC84-CAB1B93633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240" t="15481" r="22763" b="3583"/>
            <a:stretch/>
          </p:blipFill>
          <p:spPr>
            <a:xfrm>
              <a:off x="6176121" y="2078599"/>
              <a:ext cx="4625846" cy="3900211"/>
            </a:xfrm>
            <a:prstGeom prst="rect">
              <a:avLst/>
            </a:prstGeom>
          </p:spPr>
        </p:pic>
        <p:pic>
          <p:nvPicPr>
            <p:cNvPr id="54" name="그림 53" descr="텍스트이(가) 표시된 사진&#10;&#10;자동 생성된 설명">
              <a:extLst>
                <a:ext uri="{FF2B5EF4-FFF2-40B4-BE49-F238E27FC236}">
                  <a16:creationId xmlns:a16="http://schemas.microsoft.com/office/drawing/2014/main" id="{A5E7C7DD-6AA0-46EE-BBBF-C7D06B08E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12" r="1874" b="12812"/>
            <a:stretch/>
          </p:blipFill>
          <p:spPr>
            <a:xfrm>
              <a:off x="7071868" y="4209459"/>
              <a:ext cx="2796676" cy="1546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927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5429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978389" y="1528493"/>
            <a:ext cx="4008323" cy="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876701" y="996086"/>
            <a:ext cx="4364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팀 </a:t>
            </a:r>
            <a:r>
              <a:rPr lang="ko-KR" altLang="en-US" sz="4000" b="1">
                <a:solidFill>
                  <a:srgbClr val="3B3838"/>
                </a:solidFill>
                <a:ea typeface="야놀자 야체 B" panose="02020603020101020101"/>
              </a:rPr>
              <a:t>내의 역할 분담</a:t>
            </a:r>
            <a:endParaRPr lang="ko-KR" altLang="en-US" sz="4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16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BDEE397-D3F5-4540-9647-DB83795DCE21}"/>
              </a:ext>
            </a:extLst>
          </p:cNvPr>
          <p:cNvCxnSpPr>
            <a:cxnSpLocks/>
          </p:cNvCxnSpPr>
          <p:nvPr/>
        </p:nvCxnSpPr>
        <p:spPr>
          <a:xfrm>
            <a:off x="1226958" y="2552482"/>
            <a:ext cx="1237576" cy="1335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9099CC2-2DA6-4E78-B889-02F96094B284}"/>
              </a:ext>
            </a:extLst>
          </p:cNvPr>
          <p:cNvSpPr txBox="1"/>
          <p:nvPr/>
        </p:nvSpPr>
        <p:spPr>
          <a:xfrm>
            <a:off x="1171306" y="2144406"/>
            <a:ext cx="13488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3B3838"/>
                </a:solidFill>
                <a:ea typeface="야놀자 야체 B" panose="02020603020101020101"/>
              </a:rPr>
              <a:t>권승환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EFD72B-0E1F-494D-8DAE-92021DD99553}"/>
              </a:ext>
            </a:extLst>
          </p:cNvPr>
          <p:cNvSpPr txBox="1"/>
          <p:nvPr/>
        </p:nvSpPr>
        <p:spPr>
          <a:xfrm>
            <a:off x="1478284" y="2737426"/>
            <a:ext cx="7973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3838"/>
                </a:solidFill>
                <a:ea typeface="야놀자 야체 B" panose="02020603020101020101"/>
              </a:rPr>
              <a:t>필요한 자원 탐색</a:t>
            </a:r>
            <a:r>
              <a:rPr lang="en-US" altLang="ko-KR" sz="2000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ea typeface="야놀자 야체 B" panose="02020603020101020101"/>
              </a:rPr>
              <a:t>중간 보고서 작성</a:t>
            </a:r>
            <a:r>
              <a:rPr lang="en-US" altLang="ko-KR" sz="2000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ea typeface="야놀자 야체 B" panose="02020603020101020101"/>
              </a:rPr>
              <a:t>프레젠테이션 작성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B2FDAD1-D99C-4875-AA39-FDE20A8D4A8F}"/>
              </a:ext>
            </a:extLst>
          </p:cNvPr>
          <p:cNvCxnSpPr>
            <a:cxnSpLocks/>
          </p:cNvCxnSpPr>
          <p:nvPr/>
        </p:nvCxnSpPr>
        <p:spPr>
          <a:xfrm>
            <a:off x="1226958" y="4116835"/>
            <a:ext cx="1237576" cy="1335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81E4415-17AB-420F-9E08-133CF1526A5D}"/>
              </a:ext>
            </a:extLst>
          </p:cNvPr>
          <p:cNvSpPr txBox="1"/>
          <p:nvPr/>
        </p:nvSpPr>
        <p:spPr>
          <a:xfrm>
            <a:off x="1171305" y="3734431"/>
            <a:ext cx="13488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3B3838"/>
                </a:solidFill>
                <a:ea typeface="야놀자 야체 B" panose="02020603020101020101"/>
              </a:rPr>
              <a:t>강현구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F1C1BA-3F1C-414A-B750-E450F86C3F02}"/>
              </a:ext>
            </a:extLst>
          </p:cNvPr>
          <p:cNvSpPr txBox="1"/>
          <p:nvPr/>
        </p:nvSpPr>
        <p:spPr>
          <a:xfrm>
            <a:off x="1478284" y="4366848"/>
            <a:ext cx="7973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3838"/>
                </a:solidFill>
                <a:ea typeface="야놀자 야체 B" panose="02020603020101020101"/>
              </a:rPr>
              <a:t>웹 디자인</a:t>
            </a:r>
            <a:r>
              <a:rPr lang="en-US" altLang="ko-KR" sz="2000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ea typeface="야놀자 야체 B" panose="02020603020101020101"/>
              </a:rPr>
              <a:t>웹 개발</a:t>
            </a:r>
            <a:r>
              <a:rPr lang="en-US" altLang="ko-KR" sz="2000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ea typeface="야놀자 야체 B" panose="02020603020101020101"/>
              </a:rPr>
              <a:t>중간 보고서 작성</a:t>
            </a:r>
            <a:r>
              <a:rPr lang="en-US" altLang="ko-KR" sz="2000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ea typeface="야놀자 야체 B" panose="02020603020101020101"/>
              </a:rPr>
              <a:t>발표 및 </a:t>
            </a:r>
            <a:r>
              <a:rPr lang="en-US" altLang="ko-KR" sz="2000" dirty="0">
                <a:solidFill>
                  <a:srgbClr val="3B3838"/>
                </a:solidFill>
                <a:ea typeface="야놀자 야체 B" panose="02020603020101020101"/>
              </a:rPr>
              <a:t>Q&amp;A</a:t>
            </a:r>
            <a:endParaRPr lang="ko-KR" altLang="en-US" sz="2000" dirty="0">
              <a:solidFill>
                <a:srgbClr val="3B3838"/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632303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268293" y="1495048"/>
            <a:ext cx="5655414" cy="301185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Q&amp;A</a:t>
            </a:r>
          </a:p>
          <a:p>
            <a:pPr algn="ctr"/>
            <a:r>
              <a:rPr lang="en-US" altLang="ko-KR" sz="48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Thank you!</a:t>
            </a:r>
          </a:p>
          <a:p>
            <a:pPr algn="ctr"/>
            <a:r>
              <a:rPr lang="en-US" altLang="ko-KR" sz="10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16049166">
            <a:off x="5921000" y="846557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433225-D421-4ED5-AF96-891C74A8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17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838799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27886" y="847091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1136761" y="1534330"/>
            <a:ext cx="1237576" cy="1335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1136761" y="1012929"/>
            <a:ext cx="4083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목차</a:t>
            </a: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2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B30DFCE-C502-4C49-9278-C770812A3FFA}"/>
              </a:ext>
            </a:extLst>
          </p:cNvPr>
          <p:cNvCxnSpPr>
            <a:cxnSpLocks/>
          </p:cNvCxnSpPr>
          <p:nvPr/>
        </p:nvCxnSpPr>
        <p:spPr>
          <a:xfrm>
            <a:off x="1740326" y="2688320"/>
            <a:ext cx="2760640" cy="0"/>
          </a:xfrm>
          <a:prstGeom prst="line">
            <a:avLst/>
          </a:prstGeom>
          <a:ln w="158750" cap="rnd">
            <a:solidFill>
              <a:srgbClr val="FF7876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761A5D-215B-4D9B-9BA3-7E2829EA798B}"/>
              </a:ext>
            </a:extLst>
          </p:cNvPr>
          <p:cNvSpPr txBox="1"/>
          <p:nvPr/>
        </p:nvSpPr>
        <p:spPr>
          <a:xfrm>
            <a:off x="1556750" y="2311948"/>
            <a:ext cx="40837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3B3838"/>
                </a:solidFill>
                <a:ea typeface="야놀자 야체 B" panose="02020603020101020101"/>
              </a:rPr>
              <a:t>작품의 간단한 설명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F36E4DA-1BEF-4695-863D-C617226EDEDD}"/>
              </a:ext>
            </a:extLst>
          </p:cNvPr>
          <p:cNvCxnSpPr>
            <a:cxnSpLocks/>
          </p:cNvCxnSpPr>
          <p:nvPr/>
        </p:nvCxnSpPr>
        <p:spPr>
          <a:xfrm>
            <a:off x="6285662" y="3400988"/>
            <a:ext cx="2580117" cy="0"/>
          </a:xfrm>
          <a:prstGeom prst="line">
            <a:avLst/>
          </a:prstGeom>
          <a:ln w="158750" cap="rnd">
            <a:solidFill>
              <a:srgbClr val="FF7876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4F9DB08-CAF7-479B-B7F1-10C2F0B98018}"/>
              </a:ext>
            </a:extLst>
          </p:cNvPr>
          <p:cNvCxnSpPr>
            <a:cxnSpLocks/>
          </p:cNvCxnSpPr>
          <p:nvPr/>
        </p:nvCxnSpPr>
        <p:spPr>
          <a:xfrm>
            <a:off x="6314684" y="2688320"/>
            <a:ext cx="4167985" cy="0"/>
          </a:xfrm>
          <a:prstGeom prst="line">
            <a:avLst/>
          </a:prstGeom>
          <a:ln w="158750" cap="rnd">
            <a:solidFill>
              <a:srgbClr val="FF7876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1A83DD1-887F-4C4A-BBB7-A0E0B53A029C}"/>
              </a:ext>
            </a:extLst>
          </p:cNvPr>
          <p:cNvSpPr txBox="1"/>
          <p:nvPr/>
        </p:nvSpPr>
        <p:spPr>
          <a:xfrm>
            <a:off x="6117991" y="2329791"/>
            <a:ext cx="46604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3B3838"/>
                </a:solidFill>
                <a:ea typeface="야놀자 야체 B" panose="02020603020101020101"/>
              </a:rPr>
              <a:t>최종 발표까지 추진 일정 계획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CC2F17A-69DA-43FF-A341-A16DA74280DA}"/>
              </a:ext>
            </a:extLst>
          </p:cNvPr>
          <p:cNvCxnSpPr>
            <a:cxnSpLocks/>
          </p:cNvCxnSpPr>
          <p:nvPr/>
        </p:nvCxnSpPr>
        <p:spPr>
          <a:xfrm>
            <a:off x="1740326" y="3400988"/>
            <a:ext cx="3036212" cy="0"/>
          </a:xfrm>
          <a:prstGeom prst="line">
            <a:avLst/>
          </a:prstGeom>
          <a:ln w="158750" cap="rnd">
            <a:solidFill>
              <a:srgbClr val="FF7876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0C64861-0EB0-4098-A1D6-9D846951188A}"/>
              </a:ext>
            </a:extLst>
          </p:cNvPr>
          <p:cNvCxnSpPr>
            <a:cxnSpLocks/>
          </p:cNvCxnSpPr>
          <p:nvPr/>
        </p:nvCxnSpPr>
        <p:spPr>
          <a:xfrm>
            <a:off x="1700530" y="5080112"/>
            <a:ext cx="3946754" cy="0"/>
          </a:xfrm>
          <a:prstGeom prst="line">
            <a:avLst/>
          </a:prstGeom>
          <a:ln w="158750" cap="rnd">
            <a:solidFill>
              <a:srgbClr val="FF7876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68E5CD-AE0A-47EE-89C6-D6D7E72A7AE3}"/>
              </a:ext>
            </a:extLst>
          </p:cNvPr>
          <p:cNvSpPr txBox="1"/>
          <p:nvPr/>
        </p:nvSpPr>
        <p:spPr>
          <a:xfrm>
            <a:off x="1556750" y="3047445"/>
            <a:ext cx="40837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3B3838"/>
                </a:solidFill>
                <a:ea typeface="야놀자 야체 B" panose="02020603020101020101"/>
              </a:rPr>
              <a:t>현재까지의 진행 상황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E32D98-0A85-4523-BC59-70EE63B54496}"/>
              </a:ext>
            </a:extLst>
          </p:cNvPr>
          <p:cNvSpPr txBox="1"/>
          <p:nvPr/>
        </p:nvSpPr>
        <p:spPr>
          <a:xfrm>
            <a:off x="6117991" y="3079514"/>
            <a:ext cx="40837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3B3838"/>
                </a:solidFill>
                <a:ea typeface="야놀자 야체 B" panose="02020603020101020101"/>
              </a:rPr>
              <a:t>팀 내의 역할 분담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72825A-9A51-41E6-9570-408E8AF1D72E}"/>
              </a:ext>
            </a:extLst>
          </p:cNvPr>
          <p:cNvSpPr txBox="1"/>
          <p:nvPr/>
        </p:nvSpPr>
        <p:spPr>
          <a:xfrm>
            <a:off x="1556750" y="4722431"/>
            <a:ext cx="40837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3B3838"/>
                </a:solidFill>
                <a:ea typeface="야놀자 야체 B" panose="02020603020101020101"/>
              </a:rPr>
              <a:t>업데이트 된 예상 필요자원</a:t>
            </a:r>
            <a:r>
              <a:rPr lang="en-US" altLang="ko-KR" sz="2500" b="1" dirty="0">
                <a:solidFill>
                  <a:srgbClr val="3B3838"/>
                </a:solidFill>
                <a:ea typeface="야놀자 야체 B" panose="02020603020101020101"/>
              </a:rPr>
              <a:t> </a:t>
            </a:r>
            <a:endParaRPr lang="ko-KR" altLang="en-US" sz="25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A3C4922-3583-4178-AB09-696D460F0D5D}"/>
              </a:ext>
            </a:extLst>
          </p:cNvPr>
          <p:cNvCxnSpPr>
            <a:cxnSpLocks/>
          </p:cNvCxnSpPr>
          <p:nvPr/>
        </p:nvCxnSpPr>
        <p:spPr>
          <a:xfrm>
            <a:off x="1722549" y="4241992"/>
            <a:ext cx="1951358" cy="0"/>
          </a:xfrm>
          <a:prstGeom prst="line">
            <a:avLst/>
          </a:prstGeom>
          <a:ln w="158750" cap="rnd">
            <a:solidFill>
              <a:srgbClr val="FF7876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378FB8F-C772-4AE3-B6E4-17256007641C}"/>
              </a:ext>
            </a:extLst>
          </p:cNvPr>
          <p:cNvSpPr txBox="1"/>
          <p:nvPr/>
        </p:nvSpPr>
        <p:spPr>
          <a:xfrm>
            <a:off x="1556750" y="3899666"/>
            <a:ext cx="22829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3B3838"/>
                </a:solidFill>
                <a:ea typeface="야놀자 야체 B" panose="02020603020101020101"/>
              </a:rPr>
              <a:t>변수</a:t>
            </a:r>
            <a:r>
              <a:rPr lang="en-US" altLang="ko-KR" sz="2500" b="1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2500" b="1" dirty="0">
                <a:solidFill>
                  <a:srgbClr val="3B3838"/>
                </a:solidFill>
                <a:ea typeface="야놀자 야체 B" panose="02020603020101020101"/>
              </a:rPr>
              <a:t>수정사항</a:t>
            </a:r>
          </a:p>
        </p:txBody>
      </p:sp>
    </p:spTree>
    <p:extLst>
      <p:ext uri="{BB962C8B-B14F-4D97-AF65-F5344CB8AC3E}">
        <p14:creationId xmlns:p14="http://schemas.microsoft.com/office/powerpoint/2010/main" val="258537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44138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3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DF6898-DCBA-4025-834E-87ED19EAE2E2}"/>
              </a:ext>
            </a:extLst>
          </p:cNvPr>
          <p:cNvSpPr txBox="1"/>
          <p:nvPr/>
        </p:nvSpPr>
        <p:spPr>
          <a:xfrm>
            <a:off x="3582525" y="2428052"/>
            <a:ext cx="52988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rgbClr val="3B3838"/>
                </a:solidFill>
                <a:ea typeface="야놀자 야체 B" panose="02020603020101020101"/>
              </a:rPr>
              <a:t>Smart Planner</a:t>
            </a:r>
            <a:endParaRPr lang="ko-KR" altLang="en-US" sz="5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6371C6C-AACC-429C-B28C-6B1AD3EC54D6}"/>
              </a:ext>
            </a:extLst>
          </p:cNvPr>
          <p:cNvGrpSpPr/>
          <p:nvPr/>
        </p:nvGrpSpPr>
        <p:grpSpPr>
          <a:xfrm>
            <a:off x="3264475" y="4132495"/>
            <a:ext cx="1543116" cy="553998"/>
            <a:chOff x="2409284" y="3152001"/>
            <a:chExt cx="1543116" cy="553998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EEEEFEE-25BA-4BAA-A8B7-39E0BBB8811F}"/>
                </a:ext>
              </a:extLst>
            </p:cNvPr>
            <p:cNvCxnSpPr>
              <a:cxnSpLocks/>
            </p:cNvCxnSpPr>
            <p:nvPr/>
          </p:nvCxnSpPr>
          <p:spPr>
            <a:xfrm>
              <a:off x="2485023" y="3528443"/>
              <a:ext cx="1399000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2D159B-C4B6-4946-827F-54F6094A7D99}"/>
                </a:ext>
              </a:extLst>
            </p:cNvPr>
            <p:cNvSpPr txBox="1"/>
            <p:nvPr/>
          </p:nvSpPr>
          <p:spPr>
            <a:xfrm>
              <a:off x="2409284" y="3152001"/>
              <a:ext cx="15431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solidFill>
                    <a:srgbClr val="3B3838"/>
                  </a:solidFill>
                  <a:ea typeface="야놀자 야체 B" panose="02020603020101020101"/>
                </a:rPr>
                <a:t>보편성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662F35C-7CBA-4796-B591-55FD7152F1BB}"/>
              </a:ext>
            </a:extLst>
          </p:cNvPr>
          <p:cNvGrpSpPr/>
          <p:nvPr/>
        </p:nvGrpSpPr>
        <p:grpSpPr>
          <a:xfrm>
            <a:off x="5375387" y="4132495"/>
            <a:ext cx="1543116" cy="553998"/>
            <a:chOff x="5323266" y="3141989"/>
            <a:chExt cx="1543116" cy="55399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BB5A099-C012-4D11-B183-DA3360D38B63}"/>
                </a:ext>
              </a:extLst>
            </p:cNvPr>
            <p:cNvCxnSpPr>
              <a:cxnSpLocks/>
            </p:cNvCxnSpPr>
            <p:nvPr/>
          </p:nvCxnSpPr>
          <p:spPr>
            <a:xfrm>
              <a:off x="5396500" y="3528443"/>
              <a:ext cx="1399000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467D91-48D0-4B1E-8304-4595B74DFF34}"/>
                </a:ext>
              </a:extLst>
            </p:cNvPr>
            <p:cNvSpPr txBox="1"/>
            <p:nvPr/>
          </p:nvSpPr>
          <p:spPr>
            <a:xfrm>
              <a:off x="5323266" y="3141989"/>
              <a:ext cx="15431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solidFill>
                    <a:srgbClr val="3B3838"/>
                  </a:solidFill>
                  <a:ea typeface="야놀자 야체 B" panose="02020603020101020101"/>
                </a:rPr>
                <a:t>접근성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9F3E84B-8803-4BBF-A982-5F29468D1657}"/>
              </a:ext>
            </a:extLst>
          </p:cNvPr>
          <p:cNvGrpSpPr/>
          <p:nvPr/>
        </p:nvGrpSpPr>
        <p:grpSpPr>
          <a:xfrm>
            <a:off x="7433630" y="4142167"/>
            <a:ext cx="1543116" cy="553998"/>
            <a:chOff x="8237248" y="3158695"/>
            <a:chExt cx="1543116" cy="553998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EDF2370-1E8A-459E-AE99-4D823424719C}"/>
                </a:ext>
              </a:extLst>
            </p:cNvPr>
            <p:cNvCxnSpPr>
              <a:cxnSpLocks/>
            </p:cNvCxnSpPr>
            <p:nvPr/>
          </p:nvCxnSpPr>
          <p:spPr>
            <a:xfrm>
              <a:off x="8263375" y="3528443"/>
              <a:ext cx="1399000" cy="0"/>
            </a:xfrm>
            <a:prstGeom prst="line">
              <a:avLst/>
            </a:prstGeom>
            <a:ln w="158750" cap="rnd">
              <a:solidFill>
                <a:srgbClr val="FF7876">
                  <a:alpha val="6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FEA5D2-AFF4-49DD-B6A1-D47C75AE98CB}"/>
                </a:ext>
              </a:extLst>
            </p:cNvPr>
            <p:cNvSpPr txBox="1"/>
            <p:nvPr/>
          </p:nvSpPr>
          <p:spPr>
            <a:xfrm>
              <a:off x="8237248" y="3158695"/>
              <a:ext cx="15431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solidFill>
                    <a:srgbClr val="3B3838"/>
                  </a:solidFill>
                  <a:ea typeface="야놀자 야체 B" panose="02020603020101020101"/>
                </a:rPr>
                <a:t>편리성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D93C597-65CA-49C9-926C-736C05D6DA0B}"/>
              </a:ext>
            </a:extLst>
          </p:cNvPr>
          <p:cNvSpPr txBox="1"/>
          <p:nvPr/>
        </p:nvSpPr>
        <p:spPr>
          <a:xfrm>
            <a:off x="1253439" y="3425769"/>
            <a:ext cx="978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3B3838"/>
                </a:solidFill>
                <a:ea typeface="야놀자 야체 B" panose="02020603020101020101"/>
              </a:rPr>
              <a:t>데스크탑</a:t>
            </a:r>
            <a:r>
              <a:rPr lang="en-US" altLang="ko-KR" sz="2000" b="1" dirty="0">
                <a:solidFill>
                  <a:srgbClr val="3B3838"/>
                </a:solidFill>
                <a:ea typeface="야놀자 야체 B" panose="02020603020101020101"/>
              </a:rPr>
              <a:t>, </a:t>
            </a:r>
            <a:r>
              <a:rPr lang="ko-KR" altLang="en-US" sz="2000" b="1" dirty="0">
                <a:solidFill>
                  <a:srgbClr val="3B3838"/>
                </a:solidFill>
                <a:ea typeface="야놀자 야체 B" panose="02020603020101020101"/>
              </a:rPr>
              <a:t>노트북 등에서 사용가능한 플래너</a:t>
            </a:r>
          </a:p>
        </p:txBody>
      </p:sp>
      <p:pic>
        <p:nvPicPr>
          <p:cNvPr id="42" name="Picture 2" descr="초보창업자를 위한 소자본 프랜차이즈 창업 아이템, 간편성과 가성비가 중요">
            <a:extLst>
              <a:ext uri="{FF2B5EF4-FFF2-40B4-BE49-F238E27FC236}">
                <a16:creationId xmlns:a16="http://schemas.microsoft.com/office/drawing/2014/main" id="{27B67C5B-9D20-42C9-AB9F-5B5362991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41" y="1770760"/>
            <a:ext cx="4451952" cy="332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asy to use - Your Home &amp; Business Security Experts">
            <a:extLst>
              <a:ext uri="{FF2B5EF4-FFF2-40B4-BE49-F238E27FC236}">
                <a16:creationId xmlns:a16="http://schemas.microsoft.com/office/drawing/2014/main" id="{AD129798-8AAD-43DA-AC45-0BC8AFD32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96" y="2996230"/>
            <a:ext cx="5715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16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44138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994978" y="1501295"/>
            <a:ext cx="4388292" cy="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865126" y="957414"/>
            <a:ext cx="4803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작품의 간단한 설명 </a:t>
            </a:r>
            <a:endParaRPr lang="ko-KR" altLang="en-US" sz="2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4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pic>
        <p:nvPicPr>
          <p:cNvPr id="18" name="그림 17">
            <a:hlinkClick r:id="rId2" action="ppaction://hlinkfile"/>
            <a:extLst>
              <a:ext uri="{FF2B5EF4-FFF2-40B4-BE49-F238E27FC236}">
                <a16:creationId xmlns:a16="http://schemas.microsoft.com/office/drawing/2014/main" id="{0D98A14F-29C4-4686-A991-32D83FE10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367" y="2573180"/>
            <a:ext cx="2236955" cy="224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2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44138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994978" y="1501295"/>
            <a:ext cx="4388292" cy="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865126" y="957414"/>
            <a:ext cx="4803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작품의 간단한 설명 </a:t>
            </a:r>
            <a:endParaRPr lang="ko-KR" altLang="en-US" sz="2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5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2D6A7F-B848-4753-BEBE-891E1ED2CE4E}"/>
              </a:ext>
            </a:extLst>
          </p:cNvPr>
          <p:cNvGrpSpPr/>
          <p:nvPr/>
        </p:nvGrpSpPr>
        <p:grpSpPr>
          <a:xfrm>
            <a:off x="1402414" y="1955141"/>
            <a:ext cx="6041827" cy="3139106"/>
            <a:chOff x="814786" y="1726300"/>
            <a:chExt cx="8788526" cy="454724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705309E-D700-4456-AF58-2EC36A34D3EB}"/>
                </a:ext>
              </a:extLst>
            </p:cNvPr>
            <p:cNvGrpSpPr/>
            <p:nvPr/>
          </p:nvGrpSpPr>
          <p:grpSpPr>
            <a:xfrm>
              <a:off x="814786" y="1726300"/>
              <a:ext cx="8788526" cy="4547070"/>
              <a:chOff x="910486" y="706605"/>
              <a:chExt cx="10371027" cy="5444789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00B02370-EDEB-4F12-AB46-76C14C8D5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486" y="706605"/>
                <a:ext cx="10371027" cy="5444789"/>
              </a:xfrm>
              <a:prstGeom prst="rect">
                <a:avLst/>
              </a:prstGeom>
            </p:spPr>
          </p:pic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E2AB545C-14F9-4829-931F-B4CCC9BD502D}"/>
                  </a:ext>
                </a:extLst>
              </p:cNvPr>
              <p:cNvGrpSpPr/>
              <p:nvPr/>
            </p:nvGrpSpPr>
            <p:grpSpPr>
              <a:xfrm>
                <a:off x="3828463" y="1062652"/>
                <a:ext cx="4358508" cy="1489713"/>
                <a:chOff x="2271443" y="859452"/>
                <a:chExt cx="4358508" cy="1489713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76AC8B52-C7EC-4D66-9274-6D9AF35161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33170" y="859452"/>
                  <a:ext cx="1589026" cy="1489713"/>
                </a:xfrm>
                <a:prstGeom prst="rect">
                  <a:avLst/>
                </a:prstGeom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D1427331-C8DA-4DDD-B570-11D330D040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71443" y="1040036"/>
                  <a:ext cx="848256" cy="745437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0570E9E4-16A4-4A9D-82EA-9B25E5DE11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6020" y="981904"/>
                  <a:ext cx="1468876" cy="1244811"/>
                </a:xfrm>
                <a:prstGeom prst="rect">
                  <a:avLst/>
                </a:prstGeom>
              </p:spPr>
            </p:pic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8EC53C83-7BFF-4F01-AC5C-6735496746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4878" y="1047656"/>
                  <a:ext cx="1005091" cy="904580"/>
                </a:xfrm>
                <a:prstGeom prst="rect">
                  <a:avLst/>
                </a:prstGeom>
              </p:spPr>
            </p:pic>
            <p:pic>
              <p:nvPicPr>
                <p:cNvPr id="41" name="Picture 6" descr="인스타그램, 새로운 앱 아이콘 및 사용자 환경 공개">
                  <a:extLst>
                    <a:ext uri="{FF2B5EF4-FFF2-40B4-BE49-F238E27FC236}">
                      <a16:creationId xmlns:a16="http://schemas.microsoft.com/office/drawing/2014/main" id="{5A04A25A-9650-4ACB-A8A8-B7ACEAFDFB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10000" r="90000">
                              <a14:foregroundMark x1="39212" y1="36515" x2="39834" y2="38174"/>
                              <a14:foregroundMark x1="42531" y1="40456" x2="48133" y2="44606"/>
                              <a14:foregroundMark x1="51452" y1="53527" x2="52490" y2="56224"/>
                              <a14:foregroundMark x1="54564" y1="59959" x2="54564" y2="59959"/>
                              <a14:foregroundMark x1="56639" y1="58921" x2="56639" y2="58921"/>
                              <a14:foregroundMark x1="56639" y1="51037" x2="55602" y2="51037"/>
                              <a14:foregroundMark x1="50830" y1="48963" x2="50830" y2="48963"/>
                              <a14:foregroundMark x1="47303" y1="45021" x2="45643" y2="44191"/>
                              <a14:foregroundMark x1="32780" y1="27178" x2="31743" y2="58921"/>
                              <a14:foregroundMark x1="28216" y1="29668" x2="33402" y2="50830"/>
                              <a14:foregroundMark x1="33402" y1="50830" x2="54357" y2="40041"/>
                              <a14:foregroundMark x1="54357" y1="40041" x2="37759" y2="26349"/>
                              <a14:foregroundMark x1="37759" y1="26349" x2="29668" y2="52075"/>
                              <a14:foregroundMark x1="29668" y1="52075" x2="56639" y2="61826"/>
                              <a14:foregroundMark x1="56639" y1="61826" x2="56224" y2="38797"/>
                              <a14:foregroundMark x1="56224" y1="38797" x2="32988" y2="50830"/>
                              <a14:foregroundMark x1="32988" y1="50830" x2="61618" y2="67427"/>
                              <a14:foregroundMark x1="61618" y1="67427" x2="61618" y2="41286"/>
                              <a14:foregroundMark x1="61618" y1="41286" x2="39212" y2="35685"/>
                              <a14:foregroundMark x1="39212" y1="35685" x2="29668" y2="57676"/>
                              <a14:foregroundMark x1="29668" y1="57676" x2="58299" y2="63693"/>
                              <a14:foregroundMark x1="58299" y1="63693" x2="69087" y2="39419"/>
                              <a14:foregroundMark x1="69087" y1="39419" x2="49170" y2="27178"/>
                              <a14:foregroundMark x1="49170" y1="27178" x2="26141" y2="45436"/>
                              <a14:foregroundMark x1="26141" y1="45436" x2="23444" y2="69295"/>
                              <a14:foregroundMark x1="23444" y1="69295" x2="46058" y2="70124"/>
                              <a14:foregroundMark x1="46058" y1="70124" x2="56432" y2="41909"/>
                              <a14:foregroundMark x1="56432" y1="41909" x2="32573" y2="47718"/>
                              <a14:foregroundMark x1="32573" y1="47718" x2="42324" y2="74689"/>
                              <a14:foregroundMark x1="42324" y1="74689" x2="66183" y2="78631"/>
                              <a14:foregroundMark x1="66183" y1="78631" x2="72614" y2="57676"/>
                              <a14:foregroundMark x1="72614" y1="57676" x2="56639" y2="37344"/>
                              <a14:foregroundMark x1="56639" y1="37344" x2="35477" y2="41494"/>
                              <a14:foregroundMark x1="35477" y1="41494" x2="43154" y2="63278"/>
                              <a14:foregroundMark x1="43154" y1="63278" x2="64938" y2="56224"/>
                              <a14:foregroundMark x1="64938" y1="56224" x2="55187" y2="36515"/>
                              <a14:foregroundMark x1="55187" y1="36515" x2="39212" y2="51660"/>
                              <a14:foregroundMark x1="27593" y1="61618" x2="30290" y2="62033"/>
                              <a14:foregroundMark x1="47095" y1="67427" x2="21992" y2="62863"/>
                              <a14:foregroundMark x1="21992" y1="62863" x2="30290" y2="60996"/>
                              <a14:foregroundMark x1="29876" y1="63693" x2="35477" y2="67012"/>
                              <a14:foregroundMark x1="32988" y1="62656" x2="53527" y2="70539"/>
                              <a14:foregroundMark x1="53527" y1="70539" x2="62656" y2="67427"/>
                              <a14:foregroundMark x1="68050" y1="63693" x2="66390" y2="67012"/>
                              <a14:foregroundMark x1="68050" y1="65768" x2="65768" y2="66805"/>
                              <a14:foregroundMark x1="62656" y1="67012" x2="64108" y2="65353"/>
                              <a14:foregroundMark x1="63071" y1="39212" x2="68465" y2="29668"/>
                              <a14:foregroundMark x1="68050" y1="30913" x2="69502" y2="37552"/>
                              <a14:foregroundMark x1="59336" y1="30290" x2="65768" y2="32365"/>
                              <a14:foregroundMark x1="51867" y1="31950" x2="71577" y2="32780"/>
                              <a14:foregroundMark x1="66805" y1="31950" x2="66390" y2="32988"/>
                              <a14:foregroundMark x1="61411" y1="39419" x2="62448" y2="39834"/>
                              <a14:foregroundMark x1="62656" y1="39419" x2="68465" y2="40456"/>
                              <a14:foregroundMark x1="72199" y1="39212" x2="70954" y2="44191"/>
                              <a14:foregroundMark x1="69502" y1="41909" x2="69917" y2="50000"/>
                              <a14:foregroundMark x1="68880" y1="39419" x2="72614" y2="47718"/>
                              <a14:foregroundMark x1="74274" y1="47925" x2="72822" y2="50000"/>
                              <a14:foregroundMark x1="68465" y1="58921" x2="60996" y2="72822"/>
                              <a14:foregroundMark x1="59544" y1="72822" x2="62033" y2="70747"/>
                              <a14:foregroundMark x1="64108" y1="68050" x2="62448" y2="68880"/>
                              <a14:foregroundMark x1="57676" y1="70747" x2="60996" y2="70124"/>
                              <a14:foregroundMark x1="41909" y1="72822" x2="41909" y2="72822"/>
                              <a14:foregroundMark x1="35685" y1="68465" x2="39419" y2="68050"/>
                              <a14:foregroundMark x1="41286" y1="68880" x2="41286" y2="711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77963" y="1118467"/>
                  <a:ext cx="551988" cy="5519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8" descr="대통령에게 혼란 수습 능력 기대 어려워”…광운대 교수들 시국선언문 발표 - 경향신문">
                  <a:extLst>
                    <a:ext uri="{FF2B5EF4-FFF2-40B4-BE49-F238E27FC236}">
                      <a16:creationId xmlns:a16="http://schemas.microsoft.com/office/drawing/2014/main" id="{AEC266E5-7FB5-4DF2-8A9B-659AB2035D6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9524" b="92698" l="9357" r="89474">
                              <a14:foregroundMark x1="40936" y1="44444" x2="43860" y2="45714"/>
                              <a14:foregroundMark x1="46199" y1="30476" x2="28070" y2="43810"/>
                              <a14:foregroundMark x1="28070" y1="43810" x2="21053" y2="58095"/>
                              <a14:foregroundMark x1="21053" y1="58095" x2="26608" y2="55873"/>
                              <a14:foregroundMark x1="43567" y1="25397" x2="32749" y2="37778"/>
                              <a14:foregroundMark x1="32749" y1="37778" x2="24269" y2="56190"/>
                              <a14:foregroundMark x1="24269" y1="56190" x2="40058" y2="59048"/>
                              <a14:foregroundMark x1="40058" y1="59048" x2="43275" y2="57460"/>
                              <a14:foregroundMark x1="42398" y1="23492" x2="36550" y2="22540"/>
                              <a14:foregroundMark x1="35380" y1="21587" x2="50292" y2="21270"/>
                              <a14:foregroundMark x1="50292" y1="21270" x2="51170" y2="21270"/>
                              <a14:foregroundMark x1="52632" y1="20317" x2="49123" y2="20000"/>
                              <a14:foregroundMark x1="36842" y1="19048" x2="36842" y2="19048"/>
                              <a14:foregroundMark x1="31871" y1="18730" x2="28070" y2="20317"/>
                              <a14:foregroundMark x1="25731" y1="21587" x2="25146" y2="22222"/>
                              <a14:foregroundMark x1="24269" y1="23175" x2="23392" y2="24762"/>
                              <a14:foregroundMark x1="20760" y1="31429" x2="19883" y2="32381"/>
                              <a14:foregroundMark x1="18713" y1="35556" x2="17836" y2="36825"/>
                              <a14:foregroundMark x1="16667" y1="39365" x2="16667" y2="39365"/>
                              <a14:foregroundMark x1="16374" y1="41905" x2="16374" y2="43175"/>
                              <a14:foregroundMark x1="15205" y1="46667" x2="15205" y2="47937"/>
                              <a14:foregroundMark x1="14912" y1="49524" x2="14912" y2="51746"/>
                              <a14:foregroundMark x1="15205" y1="53651" x2="15205" y2="53651"/>
                              <a14:foregroundMark x1="15205" y1="56190" x2="15205" y2="56190"/>
                              <a14:foregroundMark x1="13158" y1="59365" x2="10526" y2="62222"/>
                              <a14:foregroundMark x1="9649" y1="63492" x2="9649" y2="63492"/>
                              <a14:foregroundMark x1="9357" y1="63492" x2="9357" y2="63492"/>
                              <a14:foregroundMark x1="35088" y1="89206" x2="35088" y2="91111"/>
                              <a14:foregroundMark x1="35088" y1="92698" x2="35088" y2="92698"/>
                              <a14:foregroundMark x1="72515" y1="25079" x2="71053" y2="23175"/>
                              <a14:foregroundMark x1="67836" y1="21587" x2="66959" y2="20635"/>
                              <a14:foregroundMark x1="62281" y1="19048" x2="58480" y2="16190"/>
                              <a14:foregroundMark x1="52632" y1="13968" x2="51462" y2="13333"/>
                              <a14:foregroundMark x1="48246" y1="13016" x2="45906" y2="13016"/>
                              <a14:foregroundMark x1="45029" y1="13333" x2="43275" y2="19048"/>
                              <a14:foregroundMark x1="44737" y1="30476" x2="46784" y2="36508"/>
                              <a14:foregroundMark x1="49123" y1="42222" x2="49123" y2="42222"/>
                              <a14:foregroundMark x1="49123" y1="42222" x2="52632" y2="40635"/>
                              <a14:foregroundMark x1="56140" y1="37778" x2="53801" y2="37778"/>
                              <a14:foregroundMark x1="47076" y1="37778" x2="47076" y2="37778"/>
                              <a14:foregroundMark x1="47953" y1="37778" x2="49415" y2="37778"/>
                              <a14:foregroundMark x1="51170" y1="38730" x2="51170" y2="38730"/>
                              <a14:foregroundMark x1="85088" y1="29841" x2="85088" y2="29841"/>
                              <a14:foregroundMark x1="85088" y1="29841" x2="85088" y2="29841"/>
                              <a14:foregroundMark x1="85088" y1="29841" x2="85088" y2="29841"/>
                              <a14:backgroundMark x1="8602" y1="64286" x2="8602" y2="64286"/>
                              <a14:backgroundMark x1="7527" y1="63095" x2="7527" y2="63095"/>
                              <a14:backgroundMark x1="34409" y1="92857" x2="34409" y2="92857"/>
                              <a14:backgroundMark x1="86022" y1="30952" x2="86022" y2="3095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00822" y="1184611"/>
                  <a:ext cx="455673" cy="419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054D051-E272-4D8C-93B0-96DC7A9B8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14786" y="5930645"/>
              <a:ext cx="8788526" cy="342900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2910BEB-1033-4982-9B60-391C52D7DC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66393" y="2920277"/>
            <a:ext cx="6041827" cy="317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1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44138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994978" y="1501295"/>
            <a:ext cx="4892016" cy="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865126" y="957414"/>
            <a:ext cx="5230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현재까지의 진행 상황</a:t>
            </a:r>
            <a:endParaRPr lang="ko-KR" altLang="en-US" sz="2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6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019D2A5-4C18-41F2-BE9C-ADFA1686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050" y="1183713"/>
            <a:ext cx="4077296" cy="49684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12DD484-FC98-4103-96D0-96D7C4A1EA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68" t="61081" r="39336" b="10831"/>
          <a:stretch/>
        </p:blipFill>
        <p:spPr>
          <a:xfrm>
            <a:off x="1414364" y="2392195"/>
            <a:ext cx="3766088" cy="296451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E379E98-B5A0-4634-A476-E3DFF9AB4130}"/>
              </a:ext>
            </a:extLst>
          </p:cNvPr>
          <p:cNvSpPr/>
          <p:nvPr/>
        </p:nvSpPr>
        <p:spPr>
          <a:xfrm>
            <a:off x="5606012" y="3467047"/>
            <a:ext cx="809625" cy="362543"/>
          </a:xfrm>
          <a:prstGeom prst="rightArrow">
            <a:avLst/>
          </a:prstGeom>
          <a:solidFill>
            <a:srgbClr val="FFD8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072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44138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994978" y="1501295"/>
            <a:ext cx="4892016" cy="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865126" y="957414"/>
            <a:ext cx="5230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현재까지의 진행 상황</a:t>
            </a:r>
            <a:endParaRPr lang="ko-KR" altLang="en-US" sz="2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7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C9121D-5370-42E4-AA91-DEDC00F77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478" y="2305528"/>
            <a:ext cx="4671360" cy="3067050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FC58736-3BBD-47F4-A437-4A36D35B92F7}"/>
              </a:ext>
            </a:extLst>
          </p:cNvPr>
          <p:cNvSpPr/>
          <p:nvPr/>
        </p:nvSpPr>
        <p:spPr>
          <a:xfrm>
            <a:off x="5606012" y="3467047"/>
            <a:ext cx="809625" cy="362543"/>
          </a:xfrm>
          <a:prstGeom prst="rightArrow">
            <a:avLst/>
          </a:prstGeom>
          <a:solidFill>
            <a:srgbClr val="FFD8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9522D4A-F5D6-4C48-B607-510F18A1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78" y="3043461"/>
            <a:ext cx="4356810" cy="125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6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44138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994978" y="1501295"/>
            <a:ext cx="4892016" cy="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865126" y="957414"/>
            <a:ext cx="5230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현재까지의 진행 상황</a:t>
            </a:r>
            <a:endParaRPr lang="ko-KR" altLang="en-US" sz="2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8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2B9335A-0FF9-425E-99EE-485CAEAAD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801" y="1777008"/>
            <a:ext cx="4035139" cy="413102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2FEB202-41FD-47D0-B52E-61FAA8BBC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281" y="2656933"/>
            <a:ext cx="4368488" cy="477474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C532375C-F85F-44AA-BB76-FF54D65BC0F2}"/>
              </a:ext>
            </a:extLst>
          </p:cNvPr>
          <p:cNvSpPr/>
          <p:nvPr/>
        </p:nvSpPr>
        <p:spPr>
          <a:xfrm>
            <a:off x="5703781" y="3458821"/>
            <a:ext cx="809625" cy="362543"/>
          </a:xfrm>
          <a:prstGeom prst="rightArrow">
            <a:avLst/>
          </a:prstGeom>
          <a:solidFill>
            <a:srgbClr val="FFD8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DA57E24-E74E-4B59-A013-B29157B95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77" y="4256242"/>
            <a:ext cx="4749495" cy="36119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E6E4B48-DF24-4FB1-814F-B422ECD2C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110" y="3488736"/>
            <a:ext cx="4194368" cy="37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64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44138" y="803548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A7E00B-BC89-4D33-B771-3E759854A605}"/>
              </a:ext>
            </a:extLst>
          </p:cNvPr>
          <p:cNvCxnSpPr>
            <a:cxnSpLocks/>
          </p:cNvCxnSpPr>
          <p:nvPr/>
        </p:nvCxnSpPr>
        <p:spPr>
          <a:xfrm>
            <a:off x="994978" y="1501295"/>
            <a:ext cx="4892016" cy="0"/>
          </a:xfrm>
          <a:prstGeom prst="line">
            <a:avLst/>
          </a:prstGeom>
          <a:ln w="158750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4188388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8EC17-DCDC-4C10-8282-290AB0A3E551}"/>
              </a:ext>
            </a:extLst>
          </p:cNvPr>
          <p:cNvSpPr txBox="1"/>
          <p:nvPr/>
        </p:nvSpPr>
        <p:spPr>
          <a:xfrm>
            <a:off x="865126" y="957414"/>
            <a:ext cx="5230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B3838"/>
                </a:solidFill>
                <a:ea typeface="야놀자 야체 B" panose="02020603020101020101"/>
              </a:rPr>
              <a:t>현재까지의 진행 상황</a:t>
            </a:r>
            <a:endParaRPr lang="ko-KR" altLang="en-US" sz="2000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2831B-E6C1-472D-82EE-39AF2D44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3371" y="6152542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b="1" smtClean="0">
                <a:solidFill>
                  <a:srgbClr val="3B3838"/>
                </a:solidFill>
                <a:ea typeface="야놀자 야체 B" panose="02020603020101020101"/>
              </a:rPr>
              <a:pPr/>
              <a:t>9</a:t>
            </a:fld>
            <a:endParaRPr lang="ko-KR" altLang="en-US" b="1" dirty="0">
              <a:solidFill>
                <a:srgbClr val="3B3838"/>
              </a:solidFill>
              <a:ea typeface="야놀자 야체 B" panose="0202060302010102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8280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공학설계입문</a:t>
            </a:r>
            <a:r>
              <a:rPr lang="ko-KR" altLang="en-US" sz="1050" dirty="0">
                <a:ln w="3175">
                  <a:solidFill>
                    <a:prstClr val="white"/>
                  </a:solidFill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</a:t>
            </a:r>
            <a:r>
              <a:rPr lang="en-US" altLang="ko-KR" sz="40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en-US" altLang="ko-KR" sz="80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Enjoy your stylish business and campus life with BIZCAM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B8C8EC-E4A0-46F6-88BC-8231B0B26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529" y="2199242"/>
            <a:ext cx="4551270" cy="34861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DB057BE-967F-481B-9502-9E80702B5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235" y="3287096"/>
            <a:ext cx="2410214" cy="779775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ADA676A-43C7-4BE9-A070-2986CB5D663D}"/>
              </a:ext>
            </a:extLst>
          </p:cNvPr>
          <p:cNvSpPr/>
          <p:nvPr/>
        </p:nvSpPr>
        <p:spPr>
          <a:xfrm>
            <a:off x="5589727" y="3439013"/>
            <a:ext cx="809625" cy="362543"/>
          </a:xfrm>
          <a:prstGeom prst="rightArrow">
            <a:avLst/>
          </a:prstGeom>
          <a:solidFill>
            <a:srgbClr val="FFD8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896404"/>
      </p:ext>
    </p:extLst>
  </p:cSld>
  <p:clrMapOvr>
    <a:masterClrMapping/>
  </p:clrMapOvr>
</p:sld>
</file>

<file path=ppt/theme/theme1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386</Words>
  <Application>Microsoft Office PowerPoint</Application>
  <PresentationFormat>와이드스크린</PresentationFormat>
  <Paragraphs>79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야놀자 야체 B</vt:lpstr>
      <vt:lpstr>Arial</vt:lpstr>
      <vt:lpstr>13_Office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강현구</cp:lastModifiedBy>
  <cp:revision>75</cp:revision>
  <dcterms:created xsi:type="dcterms:W3CDTF">2020-09-04T02:15:35Z</dcterms:created>
  <dcterms:modified xsi:type="dcterms:W3CDTF">2020-11-10T07:03:34Z</dcterms:modified>
</cp:coreProperties>
</file>